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9" r:id="rId1"/>
  </p:sldMasterIdLst>
  <p:sldIdLst>
    <p:sldId id="256" r:id="rId2"/>
    <p:sldId id="261" r:id="rId3"/>
    <p:sldId id="266" r:id="rId4"/>
    <p:sldId id="268" r:id="rId5"/>
    <p:sldId id="269" r:id="rId6"/>
    <p:sldId id="270" r:id="rId7"/>
    <p:sldId id="272" r:id="rId8"/>
    <p:sldId id="258" r:id="rId9"/>
    <p:sldId id="259" r:id="rId10"/>
    <p:sldId id="260" r:id="rId11"/>
    <p:sldId id="263" r:id="rId12"/>
    <p:sldId id="264" r:id="rId13"/>
    <p:sldId id="280" r:id="rId14"/>
    <p:sldId id="285" r:id="rId15"/>
    <p:sldId id="275" r:id="rId16"/>
    <p:sldId id="277" r:id="rId17"/>
    <p:sldId id="278" r:id="rId18"/>
    <p:sldId id="283" r:id="rId19"/>
    <p:sldId id="281" r:id="rId20"/>
    <p:sldId id="282" r:id="rId21"/>
    <p:sldId id="286" r:id="rId22"/>
    <p:sldId id="279" r:id="rId23"/>
    <p:sldId id="273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C9DA5D7-57D6-465B-890F-776279638F76}">
          <p14:sldIdLst>
            <p14:sldId id="256"/>
            <p14:sldId id="261"/>
            <p14:sldId id="266"/>
            <p14:sldId id="268"/>
            <p14:sldId id="269"/>
            <p14:sldId id="270"/>
            <p14:sldId id="272"/>
            <p14:sldId id="258"/>
            <p14:sldId id="259"/>
            <p14:sldId id="260"/>
            <p14:sldId id="263"/>
            <p14:sldId id="264"/>
            <p14:sldId id="280"/>
            <p14:sldId id="285"/>
            <p14:sldId id="275"/>
            <p14:sldId id="277"/>
            <p14:sldId id="278"/>
            <p14:sldId id="283"/>
            <p14:sldId id="281"/>
            <p14:sldId id="282"/>
            <p14:sldId id="286"/>
            <p14:sldId id="279"/>
            <p14:sldId id="27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D8FF"/>
    <a:srgbClr val="0099FF"/>
    <a:srgbClr val="61DAFB"/>
    <a:srgbClr val="318435"/>
    <a:srgbClr val="3535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81" autoAdjust="0"/>
    <p:restoredTop sz="96357" autoAdjust="0"/>
  </p:normalViewPr>
  <p:slideViewPr>
    <p:cSldViewPr snapToGrid="0">
      <p:cViewPr varScale="1">
        <p:scale>
          <a:sx n="104" d="100"/>
          <a:sy n="104" d="100"/>
        </p:scale>
        <p:origin x="114" y="3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ECD19FB2-3AAB-4D03-B13A-2960828C78E3}" type="datetimeFigureOut">
              <a:rPr lang="en-US" smtClean="0"/>
              <a:t>7/21/2015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9760211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D02AE-B9A4-47BD-AF8E-97E16144138B}" type="datetimeFigureOut">
              <a:rPr lang="en-US" smtClean="0"/>
              <a:t>7/21/2015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01112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FD78B-DB02-4362-BCDC-98A55456977C}" type="datetimeFigureOut">
              <a:rPr lang="en-US" smtClean="0"/>
              <a:t>7/21/2015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07943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16976-5D93-46E4-A98A-FAD63E4D0EA8}" type="datetimeFigureOut">
              <a:rPr lang="en-US" smtClean="0"/>
              <a:t>7/21/2015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2222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9F4F5-F4D2-4D2A-AB60-88D37ADCB869}" type="datetimeFigureOut">
              <a:rPr lang="en-US" smtClean="0"/>
              <a:t>7/21/2015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026106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BC6CE-6D1E-47E5-8859-F31AC5380EB2}" type="datetimeFigureOut">
              <a:rPr lang="en-US" smtClean="0"/>
              <a:t>7/21/2015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50519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4E7C4-4DA4-404D-9965-B13F2DD7D8BF}" type="datetimeFigureOut">
              <a:rPr lang="en-US" smtClean="0"/>
              <a:t>7/21/2015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50352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FB7AA-4A53-424F-AD41-70827B6504BA}" type="datetimeFigureOut">
              <a:rPr lang="en-US" smtClean="0"/>
              <a:t>7/21/2015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51874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84882-FB12-4BC8-9960-9AD8104D7FAE}" type="datetimeFigureOut">
              <a:rPr lang="en-US" smtClean="0"/>
              <a:t>7/21/2015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54775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1BD23-6E54-4D9D-AD88-A2813C73CC25}" type="datetimeFigureOut">
              <a:rPr lang="en-US" smtClean="0"/>
              <a:t>7/21/2015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96190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1A834-4F3C-4AF9-9C74-05EC35A0F292}" type="datetimeFigureOut">
              <a:rPr lang="en-US" smtClean="0"/>
              <a:t>7/21/2015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09696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51CF1133-3259-4C45-BABA-5B62D9C6F78D}" type="datetimeFigureOut">
              <a:rPr lang="en-US" smtClean="0"/>
              <a:t>7/21/2015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157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6.png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facebook.github.io/flux/" TargetMode="External"/><Relationship Id="rId2" Type="http://schemas.openxmlformats.org/officeDocument/2006/relationships/hyperlink" Target="https://github.com/repkam09/react-flux-test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facebook.github.io/react/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31843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Flux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&amp; </a:t>
            </a:r>
            <a:r>
              <a:rPr lang="en-US" dirty="0" smtClean="0">
                <a:solidFill>
                  <a:srgbClr val="61DAF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React</a:t>
            </a:r>
            <a:endParaRPr lang="en-US" dirty="0">
              <a:solidFill>
                <a:srgbClr val="61DAFB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599"/>
            <a:ext cx="5646928" cy="1055255"/>
          </a:xfrm>
        </p:spPr>
        <p:txBody>
          <a:bodyPr>
            <a:normAutofit/>
          </a:bodyPr>
          <a:lstStyle/>
          <a:p>
            <a:r>
              <a:rPr lang="en-US" sz="2000" dirty="0" smtClean="0"/>
              <a:t>Web Application Development	</a:t>
            </a:r>
          </a:p>
          <a:p>
            <a:r>
              <a:rPr lang="en-US" sz="2000" dirty="0"/>
              <a:t>Mark Repka, Rich </a:t>
            </a:r>
            <a:r>
              <a:rPr lang="en-US" sz="2000" dirty="0" err="1" smtClean="0"/>
              <a:t>McNeary</a:t>
            </a:r>
            <a:r>
              <a:rPr lang="en-US" sz="2000" dirty="0"/>
              <a:t>, Steve </a:t>
            </a:r>
            <a:r>
              <a:rPr lang="en-US" sz="2000" dirty="0" smtClean="0"/>
              <a:t>Mueller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763648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2054" y="977650"/>
            <a:ext cx="8595360" cy="1809260"/>
          </a:xfrm>
        </p:spPr>
        <p:txBody>
          <a:bodyPr/>
          <a:lstStyle/>
          <a:p>
            <a:r>
              <a:rPr lang="en-US" dirty="0" smtClean="0"/>
              <a:t>JSX is a JavaScript syntax extension that looks similar to XML/HTML</a:t>
            </a:r>
          </a:p>
          <a:p>
            <a:r>
              <a:rPr lang="en-US" dirty="0" smtClean="0"/>
              <a:t>Offers a concise and familiar syntax for defining components with optional attributes and state</a:t>
            </a:r>
          </a:p>
          <a:p>
            <a:r>
              <a:rPr lang="en-US" dirty="0" smtClean="0"/>
              <a:t>It's more familiar for casual developers such as designers</a:t>
            </a:r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884" y="2786910"/>
            <a:ext cx="8186553" cy="248705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802381" y="5592474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Each React component is displayed through its render function. This function returns some JSX that defines how the component will display on the page.</a:t>
            </a:r>
          </a:p>
          <a:p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292054" y="277090"/>
            <a:ext cx="9692640" cy="70303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React: Intro to JSX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9890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2054" y="277090"/>
            <a:ext cx="9692640" cy="703031"/>
          </a:xfrm>
        </p:spPr>
        <p:txBody>
          <a:bodyPr/>
          <a:lstStyle/>
          <a:p>
            <a:r>
              <a:rPr lang="en-US" dirty="0" smtClean="0"/>
              <a:t>React: Intro </a:t>
            </a:r>
            <a:r>
              <a:rPr lang="en-US" dirty="0"/>
              <a:t>to JSX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2054" y="980121"/>
            <a:ext cx="8595360" cy="4351337"/>
          </a:xfrm>
        </p:spPr>
        <p:txBody>
          <a:bodyPr/>
          <a:lstStyle/>
          <a:p>
            <a:r>
              <a:rPr lang="en-US" dirty="0" smtClean="0"/>
              <a:t>This Render function and some helper JavaScript variables lets us do some really useful things!</a:t>
            </a:r>
            <a:endParaRPr lang="en-US" dirty="0"/>
          </a:p>
          <a:p>
            <a:r>
              <a:rPr lang="en-US" dirty="0" smtClean="0"/>
              <a:t>Dynamically creating a number of React components from values in a JavaScript array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054" y="2515753"/>
            <a:ext cx="5875069" cy="370032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2480" y="2857499"/>
            <a:ext cx="4449868" cy="2231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742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2054" y="933940"/>
            <a:ext cx="8595360" cy="4351337"/>
          </a:xfrm>
        </p:spPr>
        <p:txBody>
          <a:bodyPr/>
          <a:lstStyle/>
          <a:p>
            <a:r>
              <a:rPr lang="en-US" dirty="0" smtClean="0"/>
              <a:t>More complex React components can have some state information that helps them decide how they should render and display.</a:t>
            </a:r>
          </a:p>
          <a:p>
            <a:pPr lvl="1"/>
            <a:r>
              <a:rPr lang="en-US" dirty="0" smtClean="0"/>
              <a:t>This could include data like our little example array from before</a:t>
            </a:r>
            <a:endParaRPr lang="en-US" dirty="0"/>
          </a:p>
          <a:p>
            <a:r>
              <a:rPr lang="en-US" dirty="0" smtClean="0"/>
              <a:t>Some initial state can be defined in a component by </a:t>
            </a:r>
            <a:r>
              <a:rPr lang="en-US" dirty="0"/>
              <a:t>overriding the </a:t>
            </a:r>
            <a:r>
              <a:rPr lang="en-US" dirty="0" err="1" smtClean="0"/>
              <a:t>getInitialState</a:t>
            </a:r>
            <a:r>
              <a:rPr lang="en-US" dirty="0" smtClean="0"/>
              <a:t>( ) function</a:t>
            </a:r>
          </a:p>
          <a:p>
            <a:endParaRPr lang="en-US" dirty="0"/>
          </a:p>
          <a:p>
            <a:endParaRPr lang="en-US" dirty="0"/>
          </a:p>
          <a:p>
            <a:endParaRPr lang="en-US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740" y="3109609"/>
            <a:ext cx="9971507" cy="2007336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92054" y="277090"/>
            <a:ext cx="9692640" cy="703031"/>
          </a:xfrm>
        </p:spPr>
        <p:txBody>
          <a:bodyPr/>
          <a:lstStyle/>
          <a:p>
            <a:r>
              <a:rPr lang="en-US" dirty="0"/>
              <a:t>React: Component State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9261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2054" y="980121"/>
            <a:ext cx="8595360" cy="1394157"/>
          </a:xfrm>
        </p:spPr>
        <p:txBody>
          <a:bodyPr/>
          <a:lstStyle/>
          <a:p>
            <a:r>
              <a:rPr lang="en-US" dirty="0" smtClean="0"/>
              <a:t>If the state changes it will trigger a call to the render method so the component can be </a:t>
            </a:r>
            <a:r>
              <a:rPr lang="en-US" dirty="0" smtClean="0"/>
              <a:t>updated</a:t>
            </a:r>
            <a:endParaRPr lang="en-US" dirty="0"/>
          </a:p>
          <a:p>
            <a:r>
              <a:rPr lang="en-US" dirty="0" smtClean="0"/>
              <a:t>In this simple example, state is just a single integer value called ‘</a:t>
            </a:r>
            <a:r>
              <a:rPr lang="en-US" dirty="0" err="1" smtClean="0"/>
              <a:t>someNumber</a:t>
            </a:r>
            <a:r>
              <a:rPr lang="en-US" dirty="0" smtClean="0"/>
              <a:t>’ which holds the number of clicks</a:t>
            </a:r>
          </a:p>
          <a:p>
            <a:endParaRPr lang="en-US" dirty="0"/>
          </a:p>
          <a:p>
            <a:endParaRPr lang="en-US" dirty="0"/>
          </a:p>
          <a:p>
            <a:endParaRPr lang="en-US" dirty="0" smtClean="0"/>
          </a:p>
        </p:txBody>
      </p:sp>
      <p:pic>
        <p:nvPicPr>
          <p:cNvPr id="8" name="2015-07-21 08-40-26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934152" y="2713903"/>
            <a:ext cx="4103487" cy="256467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2054" y="2713903"/>
            <a:ext cx="6325215" cy="2978666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934152" y="5323237"/>
            <a:ext cx="22259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Web Browser View</a:t>
            </a:r>
            <a:endParaRPr lang="en-US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292054" y="277090"/>
            <a:ext cx="9692640" cy="70303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React: Component State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6998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56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2054" y="277090"/>
            <a:ext cx="9692640" cy="703031"/>
          </a:xfrm>
        </p:spPr>
        <p:txBody>
          <a:bodyPr/>
          <a:lstStyle/>
          <a:p>
            <a:r>
              <a:rPr lang="en-US" dirty="0" smtClean="0"/>
              <a:t>React: </a:t>
            </a:r>
            <a:r>
              <a:rPr lang="en-US" dirty="0"/>
              <a:t>Component Lifecycle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2054" y="980121"/>
            <a:ext cx="5813181" cy="56515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Components have three main parts of their </a:t>
            </a:r>
            <a:r>
              <a:rPr lang="en-US" dirty="0" smtClean="0"/>
              <a:t>lifecycle</a:t>
            </a:r>
          </a:p>
          <a:p>
            <a:r>
              <a:rPr lang="en-US" b="1" dirty="0"/>
              <a:t>Mounting</a:t>
            </a:r>
            <a:r>
              <a:rPr lang="en-US" dirty="0"/>
              <a:t>: A component is being inserted into the </a:t>
            </a:r>
            <a:r>
              <a:rPr lang="en-US" dirty="0" smtClean="0"/>
              <a:t>DOM</a:t>
            </a:r>
          </a:p>
          <a:p>
            <a:pPr lvl="1"/>
            <a:r>
              <a:rPr lang="en-US" dirty="0" err="1"/>
              <a:t>getInitialState</a:t>
            </a:r>
            <a:r>
              <a:rPr lang="en-US" dirty="0" smtClean="0"/>
              <a:t>( ) is </a:t>
            </a:r>
            <a:r>
              <a:rPr lang="en-US" dirty="0"/>
              <a:t>invoked before a component is </a:t>
            </a:r>
            <a:r>
              <a:rPr lang="en-US" dirty="0" smtClean="0"/>
              <a:t>mounted</a:t>
            </a:r>
          </a:p>
          <a:p>
            <a:pPr lvl="1"/>
            <a:r>
              <a:rPr lang="en-US" dirty="0" err="1"/>
              <a:t>componentWillMount</a:t>
            </a:r>
            <a:r>
              <a:rPr lang="en-US" dirty="0" smtClean="0"/>
              <a:t>( ) </a:t>
            </a:r>
            <a:r>
              <a:rPr lang="en-US" dirty="0"/>
              <a:t>is invoked immediately before mounting </a:t>
            </a:r>
            <a:r>
              <a:rPr lang="en-US" dirty="0" smtClean="0"/>
              <a:t>occurs</a:t>
            </a:r>
          </a:p>
          <a:p>
            <a:pPr lvl="1"/>
            <a:r>
              <a:rPr lang="en-US" dirty="0" err="1"/>
              <a:t>componentDidMount</a:t>
            </a:r>
            <a:r>
              <a:rPr lang="en-US" dirty="0" smtClean="0"/>
              <a:t>( ) </a:t>
            </a:r>
            <a:r>
              <a:rPr lang="en-US" dirty="0"/>
              <a:t>is invoked immediately after mounting </a:t>
            </a:r>
            <a:r>
              <a:rPr lang="en-US" dirty="0" smtClean="0"/>
              <a:t>occurs</a:t>
            </a:r>
            <a:endParaRPr lang="en-US" b="1" dirty="0" smtClean="0"/>
          </a:p>
          <a:p>
            <a:r>
              <a:rPr lang="en-US" b="1" dirty="0" smtClean="0"/>
              <a:t>Updating</a:t>
            </a:r>
            <a:r>
              <a:rPr lang="en-US" dirty="0"/>
              <a:t>: A component is being re-rendered to determine if the DOM should be </a:t>
            </a:r>
            <a:r>
              <a:rPr lang="en-US" dirty="0" smtClean="0"/>
              <a:t>updated</a:t>
            </a:r>
          </a:p>
          <a:p>
            <a:pPr lvl="1"/>
            <a:r>
              <a:rPr lang="en-US" dirty="0" err="1" smtClean="0"/>
              <a:t>shouldComponentUpdate</a:t>
            </a:r>
            <a:r>
              <a:rPr lang="en-US" dirty="0" smtClean="0"/>
              <a:t>( ) is </a:t>
            </a:r>
            <a:r>
              <a:rPr lang="en-US" dirty="0"/>
              <a:t>invoked when a component decides whether any changes warrant an update to the </a:t>
            </a:r>
            <a:r>
              <a:rPr lang="en-US" dirty="0" smtClean="0"/>
              <a:t>DOM</a:t>
            </a:r>
            <a:endParaRPr lang="en-US" b="1" dirty="0" smtClean="0"/>
          </a:p>
          <a:p>
            <a:r>
              <a:rPr lang="en-US" b="1" dirty="0" smtClean="0"/>
              <a:t>Unmounting</a:t>
            </a:r>
            <a:r>
              <a:rPr lang="en-US" dirty="0"/>
              <a:t>: A component is being removed from the </a:t>
            </a:r>
            <a:r>
              <a:rPr lang="en-US" dirty="0" smtClean="0"/>
              <a:t>DOM</a:t>
            </a:r>
            <a:endParaRPr lang="en-US" dirty="0"/>
          </a:p>
          <a:p>
            <a:pPr lvl="1"/>
            <a:r>
              <a:rPr lang="en-US" dirty="0" err="1"/>
              <a:t>componentWillUnmount</a:t>
            </a:r>
            <a:r>
              <a:rPr lang="en-US" dirty="0" smtClean="0"/>
              <a:t>( ) </a:t>
            </a:r>
            <a:r>
              <a:rPr lang="en-US" dirty="0"/>
              <a:t>is invoked immediately before a component is unmounted and destroyed. Cleanup should go here</a:t>
            </a:r>
            <a:endParaRPr lang="en-US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7761" y="1035340"/>
            <a:ext cx="4868564" cy="5822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34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2054" y="980121"/>
            <a:ext cx="8595360" cy="4951701"/>
          </a:xfrm>
        </p:spPr>
        <p:txBody>
          <a:bodyPr>
            <a:normAutofit/>
          </a:bodyPr>
          <a:lstStyle/>
          <a:p>
            <a:r>
              <a:rPr lang="en-US" dirty="0" smtClean="0"/>
              <a:t>One of the most important things in any application, web or otherwise, is performance. React has some very interesting features to help improve its performance over other popular web frameworks.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The Document </a:t>
            </a:r>
            <a:r>
              <a:rPr lang="en-US" dirty="0"/>
              <a:t>Object </a:t>
            </a:r>
            <a:r>
              <a:rPr lang="en-US" dirty="0" smtClean="0"/>
              <a:t>Model (DOM)</a:t>
            </a:r>
          </a:p>
          <a:p>
            <a:pPr lvl="1"/>
            <a:r>
              <a:rPr lang="en-US" dirty="0" smtClean="0"/>
              <a:t>Structured representation of a document - in this case our web page</a:t>
            </a:r>
          </a:p>
          <a:p>
            <a:pPr lvl="1"/>
            <a:r>
              <a:rPr lang="en-US" dirty="0" smtClean="0"/>
              <a:t>A tree structure of nodes and objects that each can have different properties and methods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Interacting with this DOM ourselves is slow and tricky to handle correctly.  React removes this difficulty of dealing directly with the webpage DOM by introducing the idea of a Virtual DOM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92054" y="277090"/>
            <a:ext cx="9692640" cy="70303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React: Virtual DOM</a:t>
            </a:r>
          </a:p>
        </p:txBody>
      </p:sp>
    </p:spTree>
    <p:extLst>
      <p:ext uri="{BB962C8B-B14F-4D97-AF65-F5344CB8AC3E}">
        <p14:creationId xmlns:p14="http://schemas.microsoft.com/office/powerpoint/2010/main" val="1983976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2054" y="980121"/>
            <a:ext cx="8401274" cy="49517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Whenever you call </a:t>
            </a:r>
            <a:r>
              <a:rPr lang="en-US" dirty="0" err="1" smtClean="0"/>
              <a:t>setState</a:t>
            </a:r>
            <a:r>
              <a:rPr lang="en-US" dirty="0" smtClean="0"/>
              <a:t>( ) </a:t>
            </a:r>
            <a:r>
              <a:rPr lang="en-US" dirty="0"/>
              <a:t>on a component, React will mark it as dirty</a:t>
            </a:r>
            <a:r>
              <a:rPr lang="en-US" dirty="0" smtClean="0"/>
              <a:t>. At </a:t>
            </a:r>
            <a:r>
              <a:rPr lang="en-US" dirty="0"/>
              <a:t>the end of the event loop, </a:t>
            </a:r>
            <a:r>
              <a:rPr lang="en-US" dirty="0" smtClean="0"/>
              <a:t>when all of the render methods have cascaded through, React </a:t>
            </a:r>
            <a:r>
              <a:rPr lang="en-US" dirty="0"/>
              <a:t>looks at all the dirty components and </a:t>
            </a:r>
            <a:r>
              <a:rPr lang="en-US" dirty="0" smtClean="0"/>
              <a:t>compares the result of the new state to the existing DOM and does a single calculated update.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3078" name="Picture 6" descr="http://calendar.perfplanet.com/wp-content/uploads/2013/12/vjeux/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8516" y="2303021"/>
            <a:ext cx="4655127" cy="2447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4516080" y="3244334"/>
            <a:ext cx="31598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FFFF"/>
                </a:solidFill>
                <a:latin typeface="arial" panose="020B0604020202020204" pitchFamily="34" charset="0"/>
              </a:rPr>
              <a:t>Facebook Software Engineer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25678" y="6386970"/>
            <a:ext cx="3531736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 smtClean="0"/>
              <a:t>http</a:t>
            </a:r>
            <a:r>
              <a:rPr lang="en-US" sz="1100" dirty="0"/>
              <a:t>://calendar.perfplanet.com/2013/diff</a:t>
            </a:r>
            <a:r>
              <a:rPr lang="en-US" sz="1100" dirty="0" smtClean="0"/>
              <a:t>/</a:t>
            </a:r>
            <a:br>
              <a:rPr lang="en-US" sz="1100" dirty="0" smtClean="0"/>
            </a:br>
            <a:r>
              <a:rPr lang="en-US" sz="1100" dirty="0" smtClean="0"/>
              <a:t>Facebook </a:t>
            </a:r>
            <a:r>
              <a:rPr lang="en-US" sz="1100" dirty="0"/>
              <a:t>Software </a:t>
            </a:r>
            <a:r>
              <a:rPr lang="en-US" sz="1100" dirty="0" smtClean="0"/>
              <a:t>Engineer</a:t>
            </a:r>
            <a:r>
              <a:rPr lang="en-US" sz="1100" dirty="0"/>
              <a:t>, Christopher </a:t>
            </a:r>
            <a:r>
              <a:rPr lang="en-US" sz="1100" dirty="0" err="1" smtClean="0"/>
              <a:t>Chedeau</a:t>
            </a:r>
            <a:endParaRPr lang="en-US" sz="1100" dirty="0"/>
          </a:p>
        </p:txBody>
      </p:sp>
      <p:sp>
        <p:nvSpPr>
          <p:cNvPr id="9" name="Rectangle 8"/>
          <p:cNvSpPr/>
          <p:nvPr/>
        </p:nvSpPr>
        <p:spPr>
          <a:xfrm>
            <a:off x="125678" y="5130653"/>
            <a:ext cx="856765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This </a:t>
            </a:r>
            <a:r>
              <a:rPr lang="en-US" dirty="0"/>
              <a:t>means that, per any number of updates in that event loop, there is exactly one time when the DOM is being </a:t>
            </a:r>
            <a:r>
              <a:rPr lang="en-US" dirty="0" smtClean="0"/>
              <a:t>updated.</a:t>
            </a:r>
            <a:endParaRPr lang="en-US" dirty="0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292054" y="277090"/>
            <a:ext cx="9692640" cy="70303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React: Virtual DOM</a:t>
            </a:r>
          </a:p>
        </p:txBody>
      </p:sp>
    </p:spTree>
    <p:extLst>
      <p:ext uri="{BB962C8B-B14F-4D97-AF65-F5344CB8AC3E}">
        <p14:creationId xmlns:p14="http://schemas.microsoft.com/office/powerpoint/2010/main" val="20830529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2054" y="980121"/>
            <a:ext cx="8595360" cy="49517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This method is great news for performance since we are usually only updating nodes at the bottom of the tree, not at the top!</a:t>
            </a:r>
          </a:p>
          <a:p>
            <a:pPr marL="0" indent="0">
              <a:buNone/>
            </a:pPr>
            <a:r>
              <a:rPr lang="en-US" dirty="0" smtClean="0"/>
              <a:t>This </a:t>
            </a:r>
            <a:r>
              <a:rPr lang="en-US" dirty="0"/>
              <a:t>means that changes are localized to where the user </a:t>
            </a:r>
            <a:r>
              <a:rPr lang="en-US" dirty="0" smtClean="0"/>
              <a:t>interacts and does not normally involve updating the entire DOM each time.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100" name="Picture 4" descr="http://calendar.perfplanet.com/wp-content/uploads/2013/12/vjeux/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2396" y="2566018"/>
            <a:ext cx="4214675" cy="2235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125678" y="6386970"/>
            <a:ext cx="3531736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 smtClean="0"/>
              <a:t>http</a:t>
            </a:r>
            <a:r>
              <a:rPr lang="en-US" sz="1100" dirty="0"/>
              <a:t>://calendar.perfplanet.com/2013/diff</a:t>
            </a:r>
            <a:r>
              <a:rPr lang="en-US" sz="1100" dirty="0" smtClean="0"/>
              <a:t>/</a:t>
            </a:r>
            <a:br>
              <a:rPr lang="en-US" sz="1100" dirty="0" smtClean="0"/>
            </a:br>
            <a:r>
              <a:rPr lang="en-US" sz="1100" dirty="0" smtClean="0"/>
              <a:t>Facebook </a:t>
            </a:r>
            <a:r>
              <a:rPr lang="en-US" sz="1100" dirty="0"/>
              <a:t>Software </a:t>
            </a:r>
            <a:r>
              <a:rPr lang="en-US" sz="1100" dirty="0" smtClean="0"/>
              <a:t>Engineer</a:t>
            </a:r>
            <a:r>
              <a:rPr lang="en-US" sz="1100" dirty="0"/>
              <a:t>, Christopher </a:t>
            </a:r>
            <a:r>
              <a:rPr lang="en-US" sz="1100" dirty="0" err="1" smtClean="0"/>
              <a:t>Chedeau</a:t>
            </a:r>
            <a:endParaRPr lang="en-US" sz="1100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292054" y="277090"/>
            <a:ext cx="9692640" cy="70303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React: Virtual DOM</a:t>
            </a:r>
          </a:p>
        </p:txBody>
      </p:sp>
    </p:spTree>
    <p:extLst>
      <p:ext uri="{BB962C8B-B14F-4D97-AF65-F5344CB8AC3E}">
        <p14:creationId xmlns:p14="http://schemas.microsoft.com/office/powerpoint/2010/main" val="3209545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2054" y="980121"/>
            <a:ext cx="8002201" cy="5605406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When building an application with React there are some extra features that make development even easier</a:t>
            </a:r>
          </a:p>
          <a:p>
            <a:r>
              <a:rPr lang="en-US" dirty="0" smtClean="0"/>
              <a:t>Localization with </a:t>
            </a:r>
            <a:r>
              <a:rPr lang="en-US" b="1" dirty="0" smtClean="0"/>
              <a:t>react-</a:t>
            </a:r>
            <a:r>
              <a:rPr lang="en-US" b="1" dirty="0" err="1" smtClean="0"/>
              <a:t>intl</a:t>
            </a:r>
            <a:endParaRPr lang="en-US" b="1" dirty="0"/>
          </a:p>
          <a:p>
            <a:pPr lvl="1"/>
            <a:r>
              <a:rPr lang="en-US" dirty="0" smtClean="0"/>
              <a:t>Open Source library provided by Yahoo</a:t>
            </a:r>
          </a:p>
          <a:p>
            <a:pPr lvl="1"/>
            <a:r>
              <a:rPr lang="en-US" dirty="0" smtClean="0"/>
              <a:t>Uses the </a:t>
            </a:r>
            <a:r>
              <a:rPr lang="en-US" dirty="0"/>
              <a:t>standard  ICU </a:t>
            </a:r>
            <a:r>
              <a:rPr lang="en-US" dirty="0" smtClean="0"/>
              <a:t>Message syntax</a:t>
            </a:r>
          </a:p>
          <a:p>
            <a:pPr lvl="1"/>
            <a:r>
              <a:rPr lang="en-US" dirty="0"/>
              <a:t>P</a:t>
            </a:r>
            <a:r>
              <a:rPr lang="en-US" dirty="0" smtClean="0"/>
              <a:t>rovides </a:t>
            </a:r>
            <a:r>
              <a:rPr lang="en-US" dirty="0"/>
              <a:t>React Components </a:t>
            </a:r>
            <a:r>
              <a:rPr lang="en-US" dirty="0" smtClean="0"/>
              <a:t>format </a:t>
            </a:r>
            <a:r>
              <a:rPr lang="en-US" dirty="0"/>
              <a:t>data and strings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Animations</a:t>
            </a:r>
          </a:p>
          <a:p>
            <a:pPr lvl="1"/>
            <a:r>
              <a:rPr lang="en-US" dirty="0" smtClean="0"/>
              <a:t>React provides </a:t>
            </a:r>
            <a:r>
              <a:rPr lang="en-US" dirty="0"/>
              <a:t>the </a:t>
            </a:r>
            <a:r>
              <a:rPr lang="en-US" b="1" dirty="0" err="1" smtClean="0"/>
              <a:t>ReactCSSTransitionGroup</a:t>
            </a:r>
            <a:endParaRPr lang="en-US" b="1" dirty="0" smtClean="0"/>
          </a:p>
          <a:p>
            <a:pPr lvl="1"/>
            <a:r>
              <a:rPr lang="en-US" dirty="0" smtClean="0"/>
              <a:t>Supports basic CSS </a:t>
            </a:r>
            <a:r>
              <a:rPr lang="en-US" dirty="0"/>
              <a:t>animations and </a:t>
            </a:r>
            <a:r>
              <a:rPr lang="en-US" dirty="0" smtClean="0"/>
              <a:t>transitions</a:t>
            </a:r>
          </a:p>
          <a:p>
            <a:pPr lvl="1"/>
            <a:r>
              <a:rPr lang="en-US" dirty="0" smtClean="0"/>
              <a:t>Wraps </a:t>
            </a:r>
            <a:r>
              <a:rPr lang="en-US" dirty="0"/>
              <a:t>all of the components you are interested in </a:t>
            </a:r>
            <a:r>
              <a:rPr lang="en-US" dirty="0" smtClean="0"/>
              <a:t>animating</a:t>
            </a:r>
          </a:p>
          <a:p>
            <a:pPr lvl="1"/>
            <a:r>
              <a:rPr lang="en-US" dirty="0" smtClean="0"/>
              <a:t>Specified in CSS file by some name, referenced in code by that name</a:t>
            </a:r>
          </a:p>
          <a:p>
            <a:pPr marL="274320" lvl="1" indent="0">
              <a:buNone/>
            </a:pPr>
            <a:endParaRPr lang="en-US" dirty="0" smtClean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292054" y="277090"/>
            <a:ext cx="9692640" cy="70303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React: </a:t>
            </a:r>
            <a:r>
              <a:rPr lang="en-US" dirty="0" smtClean="0"/>
              <a:t>Helpful </a:t>
            </a:r>
            <a:r>
              <a:rPr lang="en-US" dirty="0" err="1" smtClean="0"/>
              <a:t>Addons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48008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454" y="193963"/>
            <a:ext cx="9692640" cy="804631"/>
          </a:xfrm>
        </p:spPr>
        <p:txBody>
          <a:bodyPr>
            <a:normAutofit/>
          </a:bodyPr>
          <a:lstStyle/>
          <a:p>
            <a:r>
              <a:rPr lang="en-US" dirty="0" smtClean="0"/>
              <a:t>React</a:t>
            </a:r>
            <a:r>
              <a:rPr lang="en-US" dirty="0"/>
              <a:t>: </a:t>
            </a:r>
            <a:r>
              <a:rPr lang="en-US" dirty="0" smtClean="0"/>
              <a:t>Localization</a:t>
            </a:r>
            <a:endParaRPr lang="en-US" dirty="0"/>
          </a:p>
        </p:txBody>
      </p:sp>
      <p:pic>
        <p:nvPicPr>
          <p:cNvPr id="9" name="2015-07-21 09-12-16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-17" t="14639" r="-17" b="-253"/>
          <a:stretch/>
        </p:blipFill>
        <p:spPr>
          <a:xfrm>
            <a:off x="1389604" y="1930401"/>
            <a:ext cx="7863840" cy="4206240"/>
          </a:xfrm>
          <a:prstGeom prst="rect">
            <a:avLst/>
          </a:prstGeom>
        </p:spPr>
      </p:pic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190454" y="1090425"/>
            <a:ext cx="8595360" cy="748145"/>
          </a:xfrm>
        </p:spPr>
        <p:txBody>
          <a:bodyPr/>
          <a:lstStyle/>
          <a:p>
            <a:r>
              <a:rPr lang="en-US" dirty="0" smtClean="0"/>
              <a:t>The react-</a:t>
            </a:r>
            <a:r>
              <a:rPr lang="en-US" dirty="0" err="1" smtClean="0"/>
              <a:t>intl</a:t>
            </a:r>
            <a:r>
              <a:rPr lang="en-US" dirty="0" smtClean="0"/>
              <a:t> library, created by Yahoo, provides an easy way to integrate localization into your web application.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5" name="Rectangle 4"/>
          <p:cNvSpPr/>
          <p:nvPr/>
        </p:nvSpPr>
        <p:spPr>
          <a:xfrm>
            <a:off x="7027481" y="6136641"/>
            <a:ext cx="22259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Web Browser 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0017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534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92" y="157018"/>
            <a:ext cx="9692640" cy="767686"/>
          </a:xfrm>
        </p:spPr>
        <p:txBody>
          <a:bodyPr/>
          <a:lstStyle/>
          <a:p>
            <a:r>
              <a:rPr lang="en-US" dirty="0" smtClean="0"/>
              <a:t>Introduction to Web Development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4592" y="1118668"/>
            <a:ext cx="8942463" cy="4635587"/>
          </a:xfrm>
        </p:spPr>
        <p:txBody>
          <a:bodyPr>
            <a:normAutofit/>
          </a:bodyPr>
          <a:lstStyle/>
          <a:p>
            <a:r>
              <a:rPr lang="en-US" dirty="0" err="1"/>
              <a:t>HyperText</a:t>
            </a:r>
            <a:r>
              <a:rPr lang="en-US" dirty="0"/>
              <a:t> Markup </a:t>
            </a:r>
            <a:r>
              <a:rPr lang="en-US" dirty="0" smtClean="0"/>
              <a:t>Language (HTML)</a:t>
            </a:r>
          </a:p>
          <a:p>
            <a:pPr lvl="1"/>
            <a:r>
              <a:rPr lang="en-US" dirty="0" smtClean="0"/>
              <a:t>The </a:t>
            </a:r>
            <a:r>
              <a:rPr lang="en-US" dirty="0"/>
              <a:t>standard markup language used to create web </a:t>
            </a:r>
            <a:r>
              <a:rPr lang="en-US" dirty="0" smtClean="0"/>
              <a:t>pages</a:t>
            </a:r>
          </a:p>
          <a:p>
            <a:pPr lvl="1"/>
            <a:r>
              <a:rPr lang="en-US" dirty="0" smtClean="0"/>
              <a:t>Consists of </a:t>
            </a:r>
            <a:r>
              <a:rPr lang="en-US" dirty="0"/>
              <a:t>tags enclosed in angle </a:t>
            </a:r>
            <a:r>
              <a:rPr lang="en-US" dirty="0" smtClean="0"/>
              <a:t>brackets:  &lt;html&gt;something&lt;/html&gt;</a:t>
            </a:r>
            <a:endParaRPr lang="en-US" dirty="0"/>
          </a:p>
          <a:p>
            <a:endParaRPr lang="en-US" dirty="0" smtClean="0"/>
          </a:p>
          <a:p>
            <a:r>
              <a:rPr lang="en-US" dirty="0"/>
              <a:t>Cascading Style </a:t>
            </a:r>
            <a:r>
              <a:rPr lang="en-US" dirty="0" smtClean="0"/>
              <a:t>Sheets (CSS)</a:t>
            </a:r>
          </a:p>
          <a:p>
            <a:pPr lvl="1"/>
            <a:r>
              <a:rPr lang="en-US" dirty="0" smtClean="0"/>
              <a:t>The standard style </a:t>
            </a:r>
            <a:r>
              <a:rPr lang="en-US" dirty="0"/>
              <a:t>sheet language used for describing the look and formatting of a document written in a markup </a:t>
            </a:r>
            <a:r>
              <a:rPr lang="en-US" dirty="0" smtClean="0"/>
              <a:t>language, usually HTML.</a:t>
            </a:r>
          </a:p>
          <a:p>
            <a:pPr lvl="1"/>
            <a:r>
              <a:rPr lang="en-US" dirty="0" smtClean="0"/>
              <a:t>Uses a JSON-like structure to define classes and attributes for each HTML tag</a:t>
            </a:r>
          </a:p>
          <a:p>
            <a:endParaRPr lang="en-US" dirty="0"/>
          </a:p>
          <a:p>
            <a:r>
              <a:rPr lang="en-US" dirty="0" smtClean="0"/>
              <a:t>JavaScript (JS)</a:t>
            </a:r>
          </a:p>
          <a:p>
            <a:pPr lvl="1"/>
            <a:r>
              <a:rPr lang="en-US" dirty="0"/>
              <a:t>Also known </a:t>
            </a:r>
            <a:r>
              <a:rPr lang="en-US" dirty="0" smtClean="0"/>
              <a:t>as ECMAScript</a:t>
            </a:r>
          </a:p>
          <a:p>
            <a:pPr lvl="1"/>
            <a:r>
              <a:rPr lang="en-US" dirty="0"/>
              <a:t>P</a:t>
            </a:r>
            <a:r>
              <a:rPr lang="en-US" dirty="0" smtClean="0"/>
              <a:t>rogramming </a:t>
            </a:r>
            <a:r>
              <a:rPr lang="en-US" dirty="0"/>
              <a:t>language of HTML and the </a:t>
            </a:r>
            <a:r>
              <a:rPr lang="en-US" dirty="0" smtClean="0"/>
              <a:t>Web</a:t>
            </a:r>
          </a:p>
          <a:p>
            <a:pPr lvl="1"/>
            <a:r>
              <a:rPr lang="en-US" dirty="0" smtClean="0"/>
              <a:t>Enables many more dynamic features of websites and web applications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866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454" y="193963"/>
            <a:ext cx="9692640" cy="804631"/>
          </a:xfrm>
        </p:spPr>
        <p:txBody>
          <a:bodyPr>
            <a:normAutofit/>
          </a:bodyPr>
          <a:lstStyle/>
          <a:p>
            <a:r>
              <a:rPr lang="en-US" dirty="0" smtClean="0"/>
              <a:t>React</a:t>
            </a:r>
            <a:r>
              <a:rPr lang="en-US" dirty="0"/>
              <a:t>: </a:t>
            </a:r>
            <a:r>
              <a:rPr lang="en-US" dirty="0" smtClean="0"/>
              <a:t>Animations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190454" y="1090424"/>
            <a:ext cx="5517619" cy="1855976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The </a:t>
            </a:r>
            <a:r>
              <a:rPr lang="en-US" dirty="0" err="1" smtClean="0"/>
              <a:t>ReactCSSTransitionGroup</a:t>
            </a:r>
            <a:r>
              <a:rPr lang="en-US" dirty="0" smtClean="0"/>
              <a:t> </a:t>
            </a:r>
            <a:r>
              <a:rPr lang="en-US" dirty="0" err="1" smtClean="0"/>
              <a:t>addon</a:t>
            </a:r>
            <a:r>
              <a:rPr lang="en-US" dirty="0" smtClean="0"/>
              <a:t> allows for CSS </a:t>
            </a:r>
            <a:r>
              <a:rPr lang="en-US" dirty="0"/>
              <a:t>transitions and animations when a React component enters or leaves the </a:t>
            </a:r>
            <a:r>
              <a:rPr lang="en-US" dirty="0" smtClean="0"/>
              <a:t>DOM</a:t>
            </a:r>
          </a:p>
          <a:p>
            <a:r>
              <a:rPr lang="en-US" dirty="0" smtClean="0"/>
              <a:t>This can be seen when the language select dialog opens in the example below</a:t>
            </a:r>
          </a:p>
          <a:p>
            <a:r>
              <a:rPr lang="en-US" dirty="0" smtClean="0"/>
              <a:t>Animations are then specified by name in the CSS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560" y="3583708"/>
            <a:ext cx="8565660" cy="2863274"/>
          </a:xfrm>
          <a:prstGeom prst="rect">
            <a:avLst/>
          </a:prstGeom>
        </p:spPr>
      </p:pic>
      <p:pic>
        <p:nvPicPr>
          <p:cNvPr id="5" name="2015-07-21 09-12-16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-17" t="14639" r="-17" b="-253"/>
          <a:stretch/>
        </p:blipFill>
        <p:spPr>
          <a:xfrm>
            <a:off x="6142181" y="1090423"/>
            <a:ext cx="4985263" cy="2666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658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53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454" y="193963"/>
            <a:ext cx="9692640" cy="804631"/>
          </a:xfrm>
        </p:spPr>
        <p:txBody>
          <a:bodyPr>
            <a:normAutofit/>
          </a:bodyPr>
          <a:lstStyle/>
          <a:p>
            <a:r>
              <a:rPr lang="en-US" dirty="0" smtClean="0"/>
              <a:t>React</a:t>
            </a:r>
            <a:r>
              <a:rPr lang="en-US" dirty="0"/>
              <a:t>: </a:t>
            </a:r>
            <a:r>
              <a:rPr lang="en-US" dirty="0" smtClean="0"/>
              <a:t>Working with the Browser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190454" y="1090424"/>
            <a:ext cx="8473255" cy="1855976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5296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92" y="120072"/>
            <a:ext cx="9692640" cy="869286"/>
          </a:xfrm>
        </p:spPr>
        <p:txBody>
          <a:bodyPr/>
          <a:lstStyle/>
          <a:p>
            <a:r>
              <a:rPr lang="en-US" dirty="0" smtClean="0"/>
              <a:t>Why Flux and React?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4592" y="989358"/>
            <a:ext cx="8595360" cy="4351337"/>
          </a:xfrm>
        </p:spPr>
        <p:txBody>
          <a:bodyPr/>
          <a:lstStyle/>
          <a:p>
            <a:r>
              <a:rPr lang="en-US" dirty="0" smtClean="0"/>
              <a:t>Small simple components </a:t>
            </a:r>
            <a:r>
              <a:rPr lang="en-US" dirty="0"/>
              <a:t>can be </a:t>
            </a:r>
            <a:r>
              <a:rPr lang="en-US" dirty="0" smtClean="0"/>
              <a:t>easily reused throughout the application</a:t>
            </a:r>
          </a:p>
          <a:p>
            <a:r>
              <a:rPr lang="en-US" dirty="0" smtClean="0"/>
              <a:t>Components combined together </a:t>
            </a:r>
            <a:r>
              <a:rPr lang="en-US" dirty="0"/>
              <a:t>to create </a:t>
            </a:r>
            <a:r>
              <a:rPr lang="en-US" dirty="0" smtClean="0"/>
              <a:t>more </a:t>
            </a:r>
            <a:r>
              <a:rPr lang="en-US" dirty="0"/>
              <a:t>complex </a:t>
            </a:r>
            <a:r>
              <a:rPr lang="en-US" dirty="0" smtClean="0"/>
              <a:t>interfaces</a:t>
            </a:r>
            <a:endParaRPr lang="en-US" dirty="0"/>
          </a:p>
          <a:p>
            <a:r>
              <a:rPr lang="en-US" dirty="0"/>
              <a:t>React will automatically manage all UI updates when your underlying data </a:t>
            </a:r>
            <a:r>
              <a:rPr lang="en-US" dirty="0" smtClean="0"/>
              <a:t>changes</a:t>
            </a:r>
            <a:endParaRPr lang="en-US" dirty="0"/>
          </a:p>
          <a:p>
            <a:r>
              <a:rPr lang="en-US" dirty="0" smtClean="0"/>
              <a:t>Page markup </a:t>
            </a:r>
            <a:r>
              <a:rPr lang="en-US" dirty="0"/>
              <a:t>and JavaScript behavior are defined together in the same </a:t>
            </a:r>
            <a:r>
              <a:rPr lang="en-US" dirty="0" smtClean="0"/>
              <a:t>file, the JSX format</a:t>
            </a:r>
          </a:p>
          <a:p>
            <a:r>
              <a:rPr lang="en-US" dirty="0" smtClean="0"/>
              <a:t>Designed for performance with large complex web applications</a:t>
            </a:r>
          </a:p>
          <a:p>
            <a:r>
              <a:rPr lang="en-US" dirty="0" smtClean="0"/>
              <a:t>Used by industry leaders such as Facebook, Instagram</a:t>
            </a:r>
            <a:r>
              <a:rPr lang="en-US" dirty="0"/>
              <a:t>, Netflix, </a:t>
            </a:r>
            <a:r>
              <a:rPr lang="en-US" dirty="0" err="1" smtClean="0"/>
              <a:t>Codecademy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1870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Code and 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github.com/repkam09/react-flux-test</a:t>
            </a:r>
            <a:endParaRPr lang="en-US" dirty="0" smtClean="0"/>
          </a:p>
          <a:p>
            <a:pPr lvl="1"/>
            <a:r>
              <a:rPr lang="en-US" dirty="0" smtClean="0"/>
              <a:t>Contains all code shown in this presentation</a:t>
            </a:r>
          </a:p>
          <a:p>
            <a:r>
              <a:rPr lang="en-US" dirty="0">
                <a:hlinkClick r:id="rId3"/>
              </a:rPr>
              <a:t>http://facebook.github.io/flux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pPr lvl="1"/>
            <a:r>
              <a:rPr lang="en-US" dirty="0" smtClean="0"/>
              <a:t>The official documentation for Flux, provided by Facebook.</a:t>
            </a:r>
          </a:p>
          <a:p>
            <a:r>
              <a:rPr lang="en-US" dirty="0">
                <a:hlinkClick r:id="rId4"/>
              </a:rPr>
              <a:t>https://facebook.github.io/react</a:t>
            </a:r>
            <a:r>
              <a:rPr lang="en-US" dirty="0" smtClean="0">
                <a:hlinkClick r:id="rId4"/>
              </a:rPr>
              <a:t>/</a:t>
            </a:r>
            <a:endParaRPr lang="en-US" dirty="0" smtClean="0"/>
          </a:p>
          <a:p>
            <a:pPr lvl="1"/>
            <a:r>
              <a:rPr lang="en-US" dirty="0"/>
              <a:t>The official documentation for </a:t>
            </a:r>
            <a:r>
              <a:rPr lang="en-US" dirty="0" smtClean="0"/>
              <a:t>React, </a:t>
            </a:r>
            <a:r>
              <a:rPr lang="en-US" dirty="0"/>
              <a:t>provided by Facebook</a:t>
            </a:r>
            <a:r>
              <a:rPr lang="en-US" dirty="0" smtClean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4606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31843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Flux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 architecture for building</a:t>
            </a:r>
            <a:br>
              <a:rPr lang="en-US" dirty="0" smtClean="0"/>
            </a:br>
            <a:r>
              <a:rPr lang="en-US" dirty="0" smtClean="0"/>
              <a:t>client-side web </a:t>
            </a:r>
            <a:r>
              <a:rPr lang="en-US" dirty="0"/>
              <a:t>applications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6072" y="3521363"/>
            <a:ext cx="1561209" cy="1561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960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02891" y="365760"/>
            <a:ext cx="9692640" cy="1325562"/>
          </a:xfrm>
        </p:spPr>
        <p:txBody>
          <a:bodyPr/>
          <a:lstStyle/>
          <a:p>
            <a:r>
              <a:rPr lang="en-US" dirty="0" smtClean="0"/>
              <a:t>Flux Overview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402891" y="1828800"/>
            <a:ext cx="4480560" cy="4351337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NOT a code library.</a:t>
            </a:r>
          </a:p>
          <a:p>
            <a:pPr lvl="1"/>
            <a:r>
              <a:rPr lang="en-US" dirty="0" smtClean="0"/>
              <a:t>This is just a design pattern</a:t>
            </a:r>
          </a:p>
          <a:p>
            <a:r>
              <a:rPr lang="en-US" dirty="0" smtClean="0"/>
              <a:t>Flux </a:t>
            </a:r>
            <a:r>
              <a:rPr lang="en-US" dirty="0"/>
              <a:t>applications have three major </a:t>
            </a:r>
            <a:r>
              <a:rPr lang="en-US" dirty="0" smtClean="0"/>
              <a:t>parts</a:t>
            </a:r>
          </a:p>
          <a:p>
            <a:pPr lvl="1"/>
            <a:r>
              <a:rPr lang="en-US" dirty="0" smtClean="0"/>
              <a:t>Dispatcher</a:t>
            </a:r>
          </a:p>
          <a:p>
            <a:pPr lvl="1"/>
            <a:r>
              <a:rPr lang="en-US" dirty="0" smtClean="0"/>
              <a:t>Stores</a:t>
            </a:r>
          </a:p>
          <a:p>
            <a:pPr lvl="1"/>
            <a:r>
              <a:rPr lang="en-US" dirty="0" smtClean="0"/>
              <a:t>Views (React Components)</a:t>
            </a:r>
          </a:p>
          <a:p>
            <a:r>
              <a:rPr lang="en-US" dirty="0"/>
              <a:t>Structure and Data </a:t>
            </a:r>
            <a:r>
              <a:rPr lang="en-US" dirty="0" smtClean="0"/>
              <a:t>Flow</a:t>
            </a:r>
          </a:p>
          <a:p>
            <a:pPr lvl="1"/>
            <a:r>
              <a:rPr lang="en-US" dirty="0" smtClean="0"/>
              <a:t>Unidirectional </a:t>
            </a:r>
            <a:r>
              <a:rPr lang="en-US" dirty="0"/>
              <a:t>data flow is central to the Flux </a:t>
            </a:r>
            <a:r>
              <a:rPr lang="en-US" dirty="0" smtClean="0"/>
              <a:t>pattern</a:t>
            </a:r>
          </a:p>
          <a:p>
            <a:pPr lvl="1"/>
            <a:r>
              <a:rPr lang="en-US" dirty="0"/>
              <a:t>The dispatcher, stores and views are independent nodes with distinct inputs and </a:t>
            </a:r>
            <a:r>
              <a:rPr lang="en-US" dirty="0" smtClean="0"/>
              <a:t>outputs</a:t>
            </a:r>
          </a:p>
          <a:p>
            <a:r>
              <a:rPr lang="en-US" dirty="0" smtClean="0"/>
              <a:t>Designed by Facebook and Instagram</a:t>
            </a:r>
            <a:endParaRPr lang="en-US" dirty="0"/>
          </a:p>
          <a:p>
            <a:r>
              <a:rPr lang="en-US" dirty="0" smtClean="0"/>
              <a:t>Provided as Open Source software</a:t>
            </a:r>
          </a:p>
        </p:txBody>
      </p:sp>
      <p:pic>
        <p:nvPicPr>
          <p:cNvPr id="3076" name="Picture 4" descr="data flow in Flux with data originating from user interaction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9211" y="4112808"/>
            <a:ext cx="5721639" cy="1729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unidirectional data flow in Flux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9210" y="1918836"/>
            <a:ext cx="5721639" cy="1258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5153773" y="1575395"/>
            <a:ext cx="54681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484848"/>
                </a:solidFill>
                <a:latin typeface="proxima-nova"/>
              </a:rPr>
              <a:t>Data in a Flux application flows in a single direction: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153773" y="3743476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484848"/>
                </a:solidFill>
                <a:latin typeface="proxima-nova"/>
              </a:rPr>
              <a:t>The views may cause a new action </a:t>
            </a:r>
            <a:r>
              <a:rPr lang="en-US" dirty="0" smtClean="0">
                <a:solidFill>
                  <a:srgbClr val="484848"/>
                </a:solidFill>
                <a:latin typeface="proxima-nova"/>
              </a:rPr>
              <a:t>response </a:t>
            </a:r>
            <a:r>
              <a:rPr lang="en-US" dirty="0">
                <a:solidFill>
                  <a:srgbClr val="484848"/>
                </a:solidFill>
                <a:latin typeface="proxima-nova"/>
              </a:rPr>
              <a:t>to user </a:t>
            </a:r>
            <a:r>
              <a:rPr lang="en-US" dirty="0" smtClean="0">
                <a:solidFill>
                  <a:srgbClr val="484848"/>
                </a:solidFill>
                <a:latin typeface="proxima-nova"/>
              </a:rPr>
              <a:t>input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7135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75181" y="365760"/>
            <a:ext cx="9692640" cy="1325562"/>
          </a:xfrm>
        </p:spPr>
        <p:txBody>
          <a:bodyPr/>
          <a:lstStyle/>
          <a:p>
            <a:r>
              <a:rPr lang="en-US" dirty="0" smtClean="0"/>
              <a:t>Flux: Dispatcher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513727" y="1791855"/>
            <a:ext cx="5988673" cy="3094182"/>
          </a:xfrm>
        </p:spPr>
        <p:txBody>
          <a:bodyPr/>
          <a:lstStyle/>
          <a:p>
            <a:r>
              <a:rPr lang="en-US" dirty="0"/>
              <a:t>The dispatcher is the central hub that manages all data flow in a Flux </a:t>
            </a:r>
            <a:r>
              <a:rPr lang="en-US" dirty="0" smtClean="0"/>
              <a:t>application</a:t>
            </a:r>
          </a:p>
          <a:p>
            <a:r>
              <a:rPr lang="en-US" dirty="0" smtClean="0"/>
              <a:t>Has </a:t>
            </a:r>
            <a:r>
              <a:rPr lang="en-US" dirty="0"/>
              <a:t>no real intelligence of its </a:t>
            </a:r>
            <a:r>
              <a:rPr lang="en-US" dirty="0" smtClean="0"/>
              <a:t>own</a:t>
            </a:r>
          </a:p>
          <a:p>
            <a:pPr lvl="1"/>
            <a:r>
              <a:rPr lang="en-US" dirty="0" smtClean="0"/>
              <a:t>It </a:t>
            </a:r>
            <a:r>
              <a:rPr lang="en-US" dirty="0"/>
              <a:t>is a simple mechanism for distributing the actions to the </a:t>
            </a:r>
            <a:r>
              <a:rPr lang="en-US" dirty="0" smtClean="0"/>
              <a:t>stores</a:t>
            </a:r>
          </a:p>
          <a:p>
            <a:r>
              <a:rPr lang="en-US" dirty="0"/>
              <a:t>Each store registers itself and provides a </a:t>
            </a:r>
            <a:r>
              <a:rPr lang="en-US" dirty="0" smtClean="0"/>
              <a:t>callback</a:t>
            </a:r>
          </a:p>
          <a:p>
            <a:r>
              <a:rPr lang="en-US" dirty="0"/>
              <a:t>A</a:t>
            </a:r>
            <a:r>
              <a:rPr lang="en-US" dirty="0" smtClean="0"/>
              <a:t>ll </a:t>
            </a:r>
            <a:r>
              <a:rPr lang="en-US" dirty="0"/>
              <a:t>stores in the application receive the action via the </a:t>
            </a:r>
            <a:r>
              <a:rPr lang="en-US" dirty="0" smtClean="0"/>
              <a:t>callbacks and can choose to act on them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5539" y="1691322"/>
            <a:ext cx="4067175" cy="337185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729673" y="5188405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i="1" dirty="0"/>
              <a:t>Facebook, the creators of Flux, provide code for an example Dispatcher to get started. This is seen in the require(‘flux’).Dispatcher statement in the code to the right.</a:t>
            </a:r>
          </a:p>
        </p:txBody>
      </p:sp>
    </p:spTree>
    <p:extLst>
      <p:ext uri="{BB962C8B-B14F-4D97-AF65-F5344CB8AC3E}">
        <p14:creationId xmlns:p14="http://schemas.microsoft.com/office/powerpoint/2010/main" val="682704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75181" y="365760"/>
            <a:ext cx="9692640" cy="1325562"/>
          </a:xfrm>
        </p:spPr>
        <p:txBody>
          <a:bodyPr/>
          <a:lstStyle/>
          <a:p>
            <a:r>
              <a:rPr lang="en-US" dirty="0" smtClean="0"/>
              <a:t>Flux: Stores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513727" y="1791854"/>
            <a:ext cx="5101982" cy="4351337"/>
          </a:xfrm>
        </p:spPr>
        <p:txBody>
          <a:bodyPr/>
          <a:lstStyle/>
          <a:p>
            <a:r>
              <a:rPr lang="en-US" dirty="0"/>
              <a:t>Stores contain the application state and </a:t>
            </a:r>
            <a:r>
              <a:rPr lang="en-US" dirty="0" smtClean="0"/>
              <a:t>logic</a:t>
            </a:r>
          </a:p>
          <a:p>
            <a:pPr lvl="1"/>
            <a:r>
              <a:rPr lang="en-US" dirty="0" smtClean="0"/>
              <a:t>Similar </a:t>
            </a:r>
            <a:r>
              <a:rPr lang="en-US" dirty="0"/>
              <a:t>to </a:t>
            </a:r>
            <a:r>
              <a:rPr lang="en-US" dirty="0" smtClean="0"/>
              <a:t>the model and controller </a:t>
            </a:r>
            <a:r>
              <a:rPr lang="en-US" dirty="0"/>
              <a:t>in a traditional </a:t>
            </a:r>
            <a:r>
              <a:rPr lang="en-US" dirty="0" smtClean="0"/>
              <a:t>MVC application</a:t>
            </a:r>
          </a:p>
          <a:p>
            <a:r>
              <a:rPr lang="en-US" dirty="0" smtClean="0"/>
              <a:t>Registers </a:t>
            </a:r>
            <a:r>
              <a:rPr lang="en-US" dirty="0"/>
              <a:t>itself with the dispatcher and provides it with a </a:t>
            </a:r>
            <a:r>
              <a:rPr lang="en-US" dirty="0" smtClean="0"/>
              <a:t>callback</a:t>
            </a:r>
          </a:p>
          <a:p>
            <a:r>
              <a:rPr lang="en-US" dirty="0" smtClean="0"/>
              <a:t>Contains a switch statement that can decide what to do with various actions that are dispatched by the Dispatcher</a:t>
            </a:r>
          </a:p>
          <a:p>
            <a:r>
              <a:rPr lang="en-US" dirty="0" smtClean="0"/>
              <a:t>Emits Events to any listening Views telling them to update their internal state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4460" y="780616"/>
            <a:ext cx="4467225" cy="536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435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75181" y="365760"/>
            <a:ext cx="9692640" cy="1325562"/>
          </a:xfrm>
        </p:spPr>
        <p:txBody>
          <a:bodyPr/>
          <a:lstStyle/>
          <a:p>
            <a:r>
              <a:rPr lang="en-US" dirty="0" smtClean="0"/>
              <a:t>Flux: Views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513726" y="1791855"/>
            <a:ext cx="5933255" cy="2992582"/>
          </a:xfrm>
        </p:spPr>
        <p:txBody>
          <a:bodyPr>
            <a:normAutofit/>
          </a:bodyPr>
          <a:lstStyle/>
          <a:p>
            <a:r>
              <a:rPr lang="en-US" dirty="0" smtClean="0"/>
              <a:t>Flux was designed to pair well with the React library which provides the UI side of your web application</a:t>
            </a:r>
          </a:p>
          <a:p>
            <a:r>
              <a:rPr lang="en-US" dirty="0" smtClean="0"/>
              <a:t>When an action is captured by the store an event is emitted to any view that is listening to that store.</a:t>
            </a:r>
            <a:endParaRPr lang="en-US" dirty="0"/>
          </a:p>
          <a:p>
            <a:r>
              <a:rPr lang="en-US" dirty="0" smtClean="0"/>
              <a:t>The view calls </a:t>
            </a:r>
            <a:r>
              <a:rPr lang="en-US" dirty="0"/>
              <a:t>its own </a:t>
            </a:r>
            <a:r>
              <a:rPr lang="en-US" dirty="0" err="1"/>
              <a:t>setState</a:t>
            </a:r>
            <a:r>
              <a:rPr lang="en-US" dirty="0" smtClean="0"/>
              <a:t>( ) </a:t>
            </a:r>
            <a:r>
              <a:rPr lang="en-US" dirty="0"/>
              <a:t>or </a:t>
            </a:r>
            <a:r>
              <a:rPr lang="en-US" dirty="0" err="1"/>
              <a:t>forceUpdate</a:t>
            </a:r>
            <a:r>
              <a:rPr lang="en-US" dirty="0" smtClean="0"/>
              <a:t>( ) methods to update accordingly</a:t>
            </a:r>
          </a:p>
          <a:p>
            <a:pPr lvl="1"/>
            <a:r>
              <a:rPr lang="en-US" dirty="0" smtClean="0"/>
              <a:t>More on this in the React section next…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4536" y="931394"/>
            <a:ext cx="1720919" cy="1720919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7917600" y="2652313"/>
            <a:ext cx="172516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rgbClr val="61DAFB"/>
                </a:solidFill>
                <a:latin typeface="proxima-nova"/>
              </a:rPr>
              <a:t>React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2834850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D8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React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 JavaScript library for</a:t>
            </a:r>
            <a:br>
              <a:rPr lang="en-US" dirty="0" smtClean="0"/>
            </a:br>
            <a:r>
              <a:rPr lang="en-US" dirty="0" smtClean="0"/>
              <a:t>building user interfaces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7745" y="3799655"/>
            <a:ext cx="932874" cy="932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495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79492" y="263669"/>
            <a:ext cx="5388269" cy="933449"/>
          </a:xfrm>
        </p:spPr>
        <p:txBody>
          <a:bodyPr/>
          <a:lstStyle/>
          <a:p>
            <a:r>
              <a:rPr lang="en-US" dirty="0" smtClean="0"/>
              <a:t>React Overview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79492" y="1197118"/>
            <a:ext cx="4786366" cy="5024005"/>
          </a:xfrm>
        </p:spPr>
        <p:txBody>
          <a:bodyPr/>
          <a:lstStyle/>
          <a:p>
            <a:r>
              <a:rPr lang="en-US" dirty="0" smtClean="0"/>
              <a:t>Just the User Interface</a:t>
            </a:r>
          </a:p>
          <a:p>
            <a:pPr lvl="1"/>
            <a:r>
              <a:rPr lang="en-US" dirty="0" smtClean="0"/>
              <a:t>Handles the V in the MVC design pattern</a:t>
            </a:r>
          </a:p>
          <a:p>
            <a:r>
              <a:rPr lang="en-US" dirty="0"/>
              <a:t>Simple </a:t>
            </a:r>
            <a:r>
              <a:rPr lang="en-US" dirty="0" smtClean="0"/>
              <a:t>Components</a:t>
            </a:r>
          </a:p>
          <a:p>
            <a:pPr lvl="1"/>
            <a:r>
              <a:rPr lang="en-US" dirty="0" smtClean="0"/>
              <a:t>Each react component handles one thing</a:t>
            </a:r>
          </a:p>
          <a:p>
            <a:r>
              <a:rPr lang="en-US" dirty="0" smtClean="0"/>
              <a:t>Usually written in JSX format</a:t>
            </a:r>
          </a:p>
          <a:p>
            <a:pPr lvl="1"/>
            <a:r>
              <a:rPr lang="en-US" dirty="0" smtClean="0"/>
              <a:t>Allows for XML/HTML-like syntax directly</a:t>
            </a:r>
            <a:br>
              <a:rPr lang="en-US" dirty="0" smtClean="0"/>
            </a:br>
            <a:r>
              <a:rPr lang="en-US" dirty="0" smtClean="0"/>
              <a:t>in the JavaScript code</a:t>
            </a:r>
          </a:p>
          <a:p>
            <a:r>
              <a:rPr lang="en-US" dirty="0" smtClean="0"/>
              <a:t>Translates directly into JavaScript</a:t>
            </a:r>
          </a:p>
          <a:p>
            <a:pPr lvl="1"/>
            <a:r>
              <a:rPr lang="en-US" dirty="0" smtClean="0"/>
              <a:t>Can be run directly in a standard web browser with no additional libraries required</a:t>
            </a:r>
          </a:p>
          <a:p>
            <a:r>
              <a:rPr lang="en-US" dirty="0" smtClean="0"/>
              <a:t>Designed by Facebook and Instagram</a:t>
            </a:r>
          </a:p>
          <a:p>
            <a:pPr lvl="1"/>
            <a:r>
              <a:rPr lang="en-US" dirty="0" smtClean="0"/>
              <a:t>Powers the UI of both of these websites</a:t>
            </a:r>
          </a:p>
          <a:p>
            <a:r>
              <a:rPr lang="en-US" dirty="0" smtClean="0"/>
              <a:t>Provided as Open Source software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6366" y="263669"/>
            <a:ext cx="5200650" cy="621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403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TM03457515[[fn=View]]</Template>
  <TotalTime>429</TotalTime>
  <Words>1300</Words>
  <Application>Microsoft Office PowerPoint</Application>
  <PresentationFormat>Widescreen</PresentationFormat>
  <Paragraphs>147</Paragraphs>
  <Slides>23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Arial</vt:lpstr>
      <vt:lpstr>Arial</vt:lpstr>
      <vt:lpstr>Century Schoolbook</vt:lpstr>
      <vt:lpstr>proxima-nova</vt:lpstr>
      <vt:lpstr>Wingdings 2</vt:lpstr>
      <vt:lpstr>View</vt:lpstr>
      <vt:lpstr>Flux &amp; React</vt:lpstr>
      <vt:lpstr>Introduction to Web Development</vt:lpstr>
      <vt:lpstr>Flux</vt:lpstr>
      <vt:lpstr>Flux Overview</vt:lpstr>
      <vt:lpstr>Flux: Dispatcher</vt:lpstr>
      <vt:lpstr>Flux: Stores</vt:lpstr>
      <vt:lpstr>Flux: Views</vt:lpstr>
      <vt:lpstr>React</vt:lpstr>
      <vt:lpstr>React Overview</vt:lpstr>
      <vt:lpstr>PowerPoint Presentation</vt:lpstr>
      <vt:lpstr>React: Intro to JSX</vt:lpstr>
      <vt:lpstr>React: Component State</vt:lpstr>
      <vt:lpstr>PowerPoint Presentation</vt:lpstr>
      <vt:lpstr>React: Component Lifecycle</vt:lpstr>
      <vt:lpstr>PowerPoint Presentation</vt:lpstr>
      <vt:lpstr>PowerPoint Presentation</vt:lpstr>
      <vt:lpstr>PowerPoint Presentation</vt:lpstr>
      <vt:lpstr>PowerPoint Presentation</vt:lpstr>
      <vt:lpstr>React: Localization</vt:lpstr>
      <vt:lpstr>React: Animations</vt:lpstr>
      <vt:lpstr>React: Working with the Browser</vt:lpstr>
      <vt:lpstr>Why Flux and React?</vt:lpstr>
      <vt:lpstr>Example Code and Resources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Flux &amp; React</dc:title>
  <dc:creator>Mark Repka</dc:creator>
  <cp:lastModifiedBy>Mark Repka</cp:lastModifiedBy>
  <cp:revision>151</cp:revision>
  <dcterms:created xsi:type="dcterms:W3CDTF">2015-07-20T13:14:11Z</dcterms:created>
  <dcterms:modified xsi:type="dcterms:W3CDTF">2015-07-21T14:33:48Z</dcterms:modified>
</cp:coreProperties>
</file>